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57" r:id="rId4"/>
    <p:sldId id="261" r:id="rId5"/>
    <p:sldId id="270" r:id="rId6"/>
    <p:sldId id="267" r:id="rId7"/>
    <p:sldId id="277" r:id="rId8"/>
    <p:sldId id="279" r:id="rId9"/>
    <p:sldId id="271" r:id="rId10"/>
    <p:sldId id="276" r:id="rId11"/>
    <p:sldId id="269" r:id="rId12"/>
    <p:sldId id="272" r:id="rId13"/>
    <p:sldId id="268" r:id="rId14"/>
    <p:sldId id="274" r:id="rId15"/>
    <p:sldId id="275" r:id="rId16"/>
    <p:sldId id="273" r:id="rId17"/>
    <p:sldId id="278" r:id="rId18"/>
    <p:sldId id="280" r:id="rId19"/>
    <p:sldId id="260" r:id="rId20"/>
  </p:sldIdLst>
  <p:sldSz cx="9144000" cy="6858000" type="screen4x3"/>
  <p:notesSz cx="6858000" cy="9144000"/>
  <p:embeddedFontLst>
    <p:embeddedFont>
      <p:font typeface="08서울남산체 B" pitchFamily="18" charset="-127"/>
      <p:regular r:id="rId22"/>
    </p:embeddedFont>
    <p:embeddedFont>
      <p:font typeface="맑은 고딕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B10CCCF-546B-48AC-A031-A10983CC3105}">
          <p14:sldIdLst>
            <p14:sldId id="256"/>
            <p14:sldId id="259"/>
            <p14:sldId id="257"/>
            <p14:sldId id="261"/>
            <p14:sldId id="270"/>
            <p14:sldId id="267"/>
            <p14:sldId id="277"/>
            <p14:sldId id="279"/>
            <p14:sldId id="271"/>
            <p14:sldId id="276"/>
            <p14:sldId id="269"/>
            <p14:sldId id="272"/>
            <p14:sldId id="268"/>
            <p14:sldId id="274"/>
            <p14:sldId id="275"/>
            <p14:sldId id="273"/>
            <p14:sldId id="278"/>
            <p14:sldId id="280"/>
            <p14:sldId id="260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DD04"/>
    <a:srgbClr val="E7E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5" d="100"/>
          <a:sy n="55" d="100"/>
        </p:scale>
        <p:origin x="-290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7F9842-6FAD-49EE-9878-6791DB474FF2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E2EBC-679A-40AA-8CE0-9CC57C857CA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559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2EBC-679A-40AA-8CE0-9CC57C857CA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399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2EBC-679A-40AA-8CE0-9CC57C857CA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102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2EBC-679A-40AA-8CE0-9CC57C857CA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752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2EBC-679A-40AA-8CE0-9CC57C857CA6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353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2EBC-679A-40AA-8CE0-9CC57C857CA6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353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06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050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927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04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829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05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995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383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400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7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492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A1AB2-C9AA-47AC-B449-99172157AF53}" type="datetimeFigureOut">
              <a:rPr lang="ko-KR" altLang="en-US" smtClean="0"/>
              <a:pPr/>
              <a:t>2018-12-14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65F29-2E0C-4821-85B7-4CCD1E4FB5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52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a시월구일4" panose="02020600000000000000" pitchFamily="18" charset="-127"/>
          <a:ea typeface="a시월구일4" panose="02020600000000000000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타이틀고딕3" pitchFamily="18" charset="-127"/>
          <a:ea typeface="a타이틀고딕3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타이틀고딕3" pitchFamily="18" charset="-127"/>
          <a:ea typeface="a타이틀고딕3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타이틀고딕3" pitchFamily="18" charset="-127"/>
          <a:ea typeface="a타이틀고딕3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타이틀고딕3" pitchFamily="18" charset="-127"/>
          <a:ea typeface="a타이틀고딕3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타이틀고딕3" pitchFamily="18" charset="-127"/>
          <a:ea typeface="a타이틀고딕3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oyo1/Cloud-Computi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2412000" y="1268760"/>
            <a:ext cx="4320000" cy="4320480"/>
          </a:xfrm>
          <a:prstGeom prst="ellips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2592000" y="1449000"/>
            <a:ext cx="3960000" cy="39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48780" y="2492896"/>
            <a:ext cx="6246440" cy="1470025"/>
          </a:xfrm>
        </p:spPr>
        <p:txBody>
          <a:bodyPr>
            <a:noAutofit/>
          </a:bodyPr>
          <a:lstStyle/>
          <a:p>
            <a:r>
              <a:rPr lang="en-US" altLang="ko-KR" sz="5400" dirty="0">
                <a:latin typeface="+mj-lt"/>
                <a:ea typeface="08서울남산체 B" pitchFamily="18" charset="-127"/>
              </a:rPr>
              <a:t>Cloud Computing Project</a:t>
            </a:r>
            <a:endParaRPr lang="ko-KR" altLang="en-US" sz="5400" dirty="0">
              <a:latin typeface="+mj-lt"/>
              <a:ea typeface="08서울남산체 B" pitchFamily="18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6200000">
            <a:off x="8045129" y="5741876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141984" y="4941168"/>
            <a:ext cx="4860032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ea typeface="08서울남산체 B" pitchFamily="18" charset="-127"/>
              </a:rPr>
              <a:t>20145159 </a:t>
            </a:r>
            <a:r>
              <a:rPr lang="ko-KR" altLang="en-US" sz="2800" dirty="0">
                <a:ea typeface="08서울남산체 B" pitchFamily="18" charset="-127"/>
              </a:rPr>
              <a:t>임승현</a:t>
            </a:r>
            <a:endParaRPr lang="en-US" altLang="ko-KR" sz="2800" dirty="0">
              <a:ea typeface="08서울남산체 B" pitchFamily="18" charset="-127"/>
            </a:endParaRPr>
          </a:p>
          <a:p>
            <a:r>
              <a:rPr lang="en-US" altLang="ko-KR" sz="2800" dirty="0">
                <a:ea typeface="08서울남산체 B" pitchFamily="18" charset="-127"/>
              </a:rPr>
              <a:t>20145169 </a:t>
            </a:r>
            <a:r>
              <a:rPr lang="ko-KR" altLang="en-US" sz="2800" dirty="0">
                <a:ea typeface="08서울남산체 B" pitchFamily="18" charset="-127"/>
              </a:rPr>
              <a:t>정용석</a:t>
            </a:r>
            <a:endParaRPr lang="en-US" altLang="ko-KR" sz="2800" dirty="0">
              <a:ea typeface="08서울남산체 B" pitchFamily="18" charset="-127"/>
            </a:endParaRPr>
          </a:p>
          <a:p>
            <a:r>
              <a:rPr lang="en-US" altLang="ko-KR" sz="2800" dirty="0">
                <a:ea typeface="08서울남산체 B" pitchFamily="18" charset="-127"/>
              </a:rPr>
              <a:t>20165152 </a:t>
            </a:r>
            <a:r>
              <a:rPr lang="ko-KR" altLang="en-US" sz="2800" dirty="0" err="1">
                <a:ea typeface="08서울남산체 B" pitchFamily="18" charset="-127"/>
              </a:rPr>
              <a:t>이은지</a:t>
            </a:r>
            <a:endParaRPr lang="en-US" altLang="ko-KR" sz="2800" dirty="0">
              <a:ea typeface="08서울남산체 B" pitchFamily="18" charset="-127"/>
            </a:endParaRPr>
          </a:p>
          <a:p>
            <a:r>
              <a:rPr lang="en-US" altLang="ko-KR" sz="2800" dirty="0">
                <a:ea typeface="08서울남산체 B" pitchFamily="18" charset="-127"/>
              </a:rPr>
              <a:t>20165160 </a:t>
            </a:r>
            <a:r>
              <a:rPr lang="ko-KR" altLang="en-US" sz="2800" dirty="0">
                <a:ea typeface="08서울남산체 B" pitchFamily="18" charset="-127"/>
              </a:rPr>
              <a:t>장세영</a:t>
            </a:r>
            <a:endParaRPr lang="en-US" altLang="ko-KR" sz="2800" dirty="0">
              <a:ea typeface="08서울남산체 B" pitchFamily="18" charset="-127"/>
            </a:endParaRPr>
          </a:p>
          <a:p>
            <a:endParaRPr lang="ko-KR" altLang="en-US" sz="2800" dirty="0">
              <a:latin typeface="08서울남산체 B" pitchFamily="18" charset="-127"/>
              <a:ea typeface="08서울남산체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322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동작 순서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0" y="1916833"/>
            <a:ext cx="9144000" cy="5760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altLang="ko-KR" dirty="0">
                <a:latin typeface="+mj-ea"/>
                <a:ea typeface="+mj-ea"/>
              </a:rPr>
              <a:t>AWS</a:t>
            </a:r>
            <a:r>
              <a:rPr lang="ko-KR" altLang="en-US" dirty="0">
                <a:latin typeface="+mj-ea"/>
                <a:ea typeface="+mj-ea"/>
              </a:rPr>
              <a:t>의 </a:t>
            </a:r>
            <a:r>
              <a:rPr lang="en-US" altLang="ko-KR" dirty="0">
                <a:latin typeface="+mj-ea"/>
                <a:ea typeface="+mj-ea"/>
              </a:rPr>
              <a:t>S3 </a:t>
            </a:r>
            <a:r>
              <a:rPr lang="ko-KR" altLang="en-US" dirty="0" err="1">
                <a:latin typeface="+mj-ea"/>
                <a:ea typeface="+mj-ea"/>
              </a:rPr>
              <a:t>버킷에</a:t>
            </a:r>
            <a:r>
              <a:rPr lang="ko-KR" altLang="en-US" dirty="0">
                <a:latin typeface="+mj-ea"/>
                <a:ea typeface="+mj-ea"/>
              </a:rPr>
              <a:t> 감정 분석할 이미지를 업로드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356430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+mj-ea"/>
              </a:rPr>
              <a:t>AWS SDK</a:t>
            </a:r>
            <a:r>
              <a:rPr lang="ko-KR" altLang="en-US" sz="3200" dirty="0">
                <a:latin typeface="+mj-ea"/>
              </a:rPr>
              <a:t>인 </a:t>
            </a:r>
            <a:r>
              <a:rPr lang="en-US" altLang="ko-KR" sz="3200" dirty="0">
                <a:latin typeface="+mj-ea"/>
              </a:rPr>
              <a:t>Boto3</a:t>
            </a:r>
            <a:r>
              <a:rPr lang="ko-KR" altLang="en-US" sz="3200" dirty="0">
                <a:latin typeface="+mj-ea"/>
              </a:rPr>
              <a:t>와 </a:t>
            </a:r>
            <a:r>
              <a:rPr lang="en-US" altLang="ko-KR" sz="3200" dirty="0">
                <a:latin typeface="+mj-ea"/>
              </a:rPr>
              <a:t>Json</a:t>
            </a:r>
            <a:r>
              <a:rPr lang="ko-KR" altLang="en-US" sz="3200" dirty="0">
                <a:latin typeface="+mj-ea"/>
              </a:rPr>
              <a:t>으로 이미지를 불러옴</a:t>
            </a:r>
            <a:endParaRPr lang="en-US" altLang="ko-KR" sz="3200" dirty="0">
              <a:latin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301208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+mj-ea"/>
              </a:rPr>
              <a:t>감정 분석 후 결과를 텍스트로 출력</a:t>
            </a:r>
            <a:endParaRPr lang="ko-KR" altLang="ko-KR" sz="3200" dirty="0">
              <a:latin typeface="+mj-ea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4121950" y="2636912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4139952" y="4293096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33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2" grpId="0"/>
      <p:bldP spid="3" grpId="0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7544" y="443711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로고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21427" y="6604032"/>
            <a:ext cx="5079365" cy="253968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323528" y="2862064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실행 영상</a:t>
            </a:r>
          </a:p>
        </p:txBody>
      </p:sp>
    </p:spTree>
    <p:extLst>
      <p:ext uri="{BB962C8B-B14F-4D97-AF65-F5344CB8AC3E}">
        <p14:creationId xmlns:p14="http://schemas.microsoft.com/office/powerpoint/2010/main" val="162840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영상</a:t>
            </a:r>
          </a:p>
        </p:txBody>
      </p:sp>
      <p:pic>
        <p:nvPicPr>
          <p:cNvPr id="2" name="cloud computing aplus project scene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616" y="1196752"/>
            <a:ext cx="6787492" cy="5472608"/>
          </a:xfrm>
        </p:spPr>
      </p:pic>
    </p:spTree>
    <p:extLst>
      <p:ext uri="{BB962C8B-B14F-4D97-AF65-F5344CB8AC3E}">
        <p14:creationId xmlns:p14="http://schemas.microsoft.com/office/powerpoint/2010/main" val="363013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7544" y="443711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로고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21427" y="6604032"/>
            <a:ext cx="5079365" cy="253968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323528" y="2862064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3536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문제점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ko-KR" altLang="en-US" dirty="0">
                <a:latin typeface="+mj-ea"/>
                <a:ea typeface="+mj-ea"/>
              </a:rPr>
              <a:t>해결방안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323528" y="2276873"/>
            <a:ext cx="8013576" cy="7920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ko-KR" sz="2600" dirty="0">
                <a:latin typeface="+mj-ea"/>
                <a:ea typeface="+mj-ea"/>
              </a:rPr>
              <a:t>사람의 얼굴이 인식하기 어려운 정도로 작</a:t>
            </a:r>
            <a:r>
              <a:rPr lang="ko-KR" altLang="en-US" sz="2600" dirty="0">
                <a:latin typeface="+mj-ea"/>
                <a:ea typeface="+mj-ea"/>
              </a:rPr>
              <a:t>은</a:t>
            </a:r>
            <a:r>
              <a:rPr lang="en-US" altLang="ko-KR" sz="2600" dirty="0">
                <a:latin typeface="+mj-ea"/>
                <a:ea typeface="+mj-ea"/>
              </a:rPr>
              <a:t> </a:t>
            </a:r>
            <a:r>
              <a:rPr lang="ko-KR" altLang="ko-KR" sz="2600" dirty="0">
                <a:latin typeface="+mj-ea"/>
                <a:ea typeface="+mj-ea"/>
              </a:rPr>
              <a:t>경우</a:t>
            </a:r>
            <a:endParaRPr lang="en-US" altLang="ko-KR" sz="26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ko-KR" sz="2600" dirty="0">
                <a:latin typeface="+mj-ea"/>
                <a:ea typeface="+mj-ea"/>
              </a:rPr>
              <a:t>-&gt; </a:t>
            </a:r>
            <a:r>
              <a:rPr lang="ko-KR" altLang="ko-KR" sz="2600" dirty="0">
                <a:latin typeface="+mj-ea"/>
                <a:ea typeface="+mj-ea"/>
              </a:rPr>
              <a:t>얼굴을 인식하지 못한다는 문제점이 발생</a:t>
            </a:r>
            <a:r>
              <a:rPr lang="en-US" altLang="ko-KR" sz="2600" dirty="0">
                <a:latin typeface="+mj-ea"/>
                <a:ea typeface="+mj-ea"/>
              </a:rPr>
              <a:t> </a:t>
            </a:r>
            <a:endParaRPr lang="ko-KR" altLang="ko-KR" sz="2600" dirty="0"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4725144"/>
            <a:ext cx="835292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600" dirty="0">
                <a:latin typeface="+mj-ea"/>
                <a:ea typeface="+mj-ea"/>
              </a:rPr>
              <a:t>얼굴 픽셀이 깨지지</a:t>
            </a:r>
            <a:r>
              <a:rPr lang="en-US" altLang="ko-KR" sz="2600" dirty="0">
                <a:latin typeface="+mj-ea"/>
                <a:ea typeface="+mj-ea"/>
              </a:rPr>
              <a:t> </a:t>
            </a:r>
            <a:r>
              <a:rPr lang="ko-KR" altLang="ko-KR" sz="2600" dirty="0">
                <a:latin typeface="+mj-ea"/>
                <a:ea typeface="+mj-ea"/>
              </a:rPr>
              <a:t>않을 정도로 확대</a:t>
            </a:r>
            <a:endParaRPr lang="en-US" altLang="ko-KR" sz="2600" dirty="0">
              <a:latin typeface="+mj-ea"/>
              <a:ea typeface="+mj-ea"/>
            </a:endParaRPr>
          </a:p>
          <a:p>
            <a:r>
              <a:rPr lang="en-US" altLang="ko-KR" sz="2600" dirty="0">
                <a:latin typeface="+mj-ea"/>
                <a:ea typeface="+mj-ea"/>
              </a:rPr>
              <a:t>-&gt;</a:t>
            </a:r>
            <a:r>
              <a:rPr lang="ko-KR" altLang="ko-KR" sz="2600" dirty="0">
                <a:latin typeface="+mj-ea"/>
                <a:ea typeface="+mj-ea"/>
              </a:rPr>
              <a:t> 인식이 </a:t>
            </a:r>
            <a:r>
              <a:rPr lang="ko-KR" altLang="en-US" sz="2600" dirty="0">
                <a:latin typeface="+mj-ea"/>
                <a:ea typeface="+mj-ea"/>
              </a:rPr>
              <a:t>가능해짐</a:t>
            </a:r>
          </a:p>
        </p:txBody>
      </p:sp>
      <p:sp>
        <p:nvSpPr>
          <p:cNvPr id="9" name="아래쪽 화살표 8"/>
          <p:cNvSpPr/>
          <p:nvPr/>
        </p:nvSpPr>
        <p:spPr>
          <a:xfrm>
            <a:off x="4121950" y="3501008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719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결론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-36512" y="2204864"/>
            <a:ext cx="9180512" cy="108012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sz="3000" dirty="0">
                <a:latin typeface="+mj-ea"/>
                <a:ea typeface="+mj-ea"/>
              </a:rPr>
              <a:t>우리가 생각하는 감정이 담긴 이미지를 </a:t>
            </a:r>
            <a:endParaRPr lang="en-US" altLang="ko-KR" sz="3000" dirty="0">
              <a:latin typeface="+mj-ea"/>
              <a:ea typeface="+mj-ea"/>
            </a:endParaRPr>
          </a:p>
          <a:p>
            <a:pPr marL="0" indent="0" algn="ctr">
              <a:buNone/>
            </a:pPr>
            <a:r>
              <a:rPr lang="en-US" altLang="ko-KR" sz="3000" dirty="0">
                <a:latin typeface="+mj-ea"/>
                <a:ea typeface="+mj-ea"/>
              </a:rPr>
              <a:t>Aws face </a:t>
            </a:r>
            <a:r>
              <a:rPr lang="en-US" altLang="ko-KR" sz="3000" dirty="0" err="1">
                <a:latin typeface="+mj-ea"/>
                <a:ea typeface="+mj-ea"/>
              </a:rPr>
              <a:t>rekonition</a:t>
            </a:r>
            <a:r>
              <a:rPr lang="ko-KR" altLang="en-US" sz="3000" dirty="0">
                <a:latin typeface="+mj-ea"/>
                <a:ea typeface="+mj-ea"/>
              </a:rPr>
              <a:t>을 이용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5395282"/>
            <a:ext cx="9144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+mj-ea"/>
                <a:ea typeface="+mj-ea"/>
              </a:rPr>
              <a:t>우리가 생각하는 감정과 유사하게 출력</a:t>
            </a:r>
          </a:p>
        </p:txBody>
      </p:sp>
      <p:sp>
        <p:nvSpPr>
          <p:cNvPr id="9" name="아래쪽 화살표 8"/>
          <p:cNvSpPr/>
          <p:nvPr/>
        </p:nvSpPr>
        <p:spPr>
          <a:xfrm>
            <a:off x="4121950" y="3933055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87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추가하고 싶은 내용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0" y="2708920"/>
            <a:ext cx="9144000" cy="5760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2800" dirty="0">
                <a:latin typeface="+mj-ea"/>
                <a:ea typeface="+mj-ea"/>
              </a:rPr>
              <a:t>프로젝트로 출력된 감정을 시각적으로 표현</a:t>
            </a:r>
            <a:endParaRPr lang="ko-KR" altLang="ko-KR" sz="2800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4994012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출력된 감정을 </a:t>
            </a:r>
            <a:r>
              <a:rPr lang="ko-KR" altLang="en-US" sz="2800" dirty="0" err="1"/>
              <a:t>이모티콘으로</a:t>
            </a:r>
            <a:r>
              <a:rPr lang="ko-KR" altLang="en-US" sz="2800" dirty="0"/>
              <a:t> 변환해 출력</a:t>
            </a:r>
          </a:p>
        </p:txBody>
      </p:sp>
      <p:sp>
        <p:nvSpPr>
          <p:cNvPr id="9" name="아래쪽 화살표 8"/>
          <p:cNvSpPr/>
          <p:nvPr/>
        </p:nvSpPr>
        <p:spPr>
          <a:xfrm>
            <a:off x="4121950" y="3717031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37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2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참고문헌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200" y="2187352"/>
            <a:ext cx="91440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dirty="0"/>
              <a:t>https://aws.amazon.com/ko/blogs/machine-learning/analyze-emotion-in-video-frame-samples-using-amazon-rekognition-on-aws/</a:t>
            </a: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endParaRPr lang="ko-KR" altLang="en-US" sz="32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5B7D09E2-C36E-447E-8428-08F731DF6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573" y="2835424"/>
            <a:ext cx="7439025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6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en-US" altLang="ko-KR" dirty="0" err="1" smtClean="0">
                <a:latin typeface="+mj-ea"/>
                <a:ea typeface="+mj-ea"/>
              </a:rPr>
              <a:t>Github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00" y="2187352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 주소</a:t>
            </a:r>
            <a:endParaRPr lang="en-US" altLang="ko-KR" sz="3200" dirty="0" smtClean="0">
              <a:hlinkClick r:id="rId3"/>
            </a:endParaRPr>
          </a:p>
          <a:p>
            <a:r>
              <a:rPr lang="en-US" altLang="ko-KR" sz="3200" dirty="0" smtClean="0">
                <a:hlinkClick r:id="rId3"/>
              </a:rPr>
              <a:t> https</a:t>
            </a:r>
            <a:r>
              <a:rPr lang="en-US" altLang="ko-KR" sz="3200" dirty="0">
                <a:hlinkClick r:id="rId3"/>
              </a:rPr>
              <a:t>://</a:t>
            </a:r>
            <a:r>
              <a:rPr lang="en-US" altLang="ko-KR" sz="3200" dirty="0" smtClean="0">
                <a:hlinkClick r:id="rId3"/>
              </a:rPr>
              <a:t>github.com/seoyo1/Cloud-Computing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2018151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2412000" y="1268760"/>
            <a:ext cx="4320000" cy="4320480"/>
          </a:xfrm>
          <a:prstGeom prst="ellips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592000" y="1449000"/>
            <a:ext cx="3960000" cy="39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78342" y="2693989"/>
            <a:ext cx="3987316" cy="1470025"/>
          </a:xfrm>
        </p:spPr>
        <p:txBody>
          <a:bodyPr>
            <a:noAutofit/>
          </a:bodyPr>
          <a:lstStyle/>
          <a:p>
            <a:r>
              <a:rPr lang="en-US" altLang="ko-KR" sz="5400" dirty="0">
                <a:latin typeface="+mj-ea"/>
                <a:ea typeface="+mj-ea"/>
              </a:rPr>
              <a:t>Thank You!</a:t>
            </a:r>
            <a:endParaRPr lang="ko-KR" altLang="en-US" sz="5400" dirty="0">
              <a:latin typeface="+mj-ea"/>
              <a:ea typeface="+mj-ea"/>
            </a:endParaRPr>
          </a:p>
        </p:txBody>
      </p:sp>
      <p:sp>
        <p:nvSpPr>
          <p:cNvPr id="7" name="직각 삼각형 6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16200000">
            <a:off x="8045129" y="5741876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55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02868" y="2064754"/>
            <a:ext cx="2145828" cy="3189076"/>
            <a:chOff x="3222000" y="1628800"/>
            <a:chExt cx="2852400" cy="3752800"/>
          </a:xfrm>
        </p:grpSpPr>
        <p:sp>
          <p:nvSpPr>
            <p:cNvPr id="10" name="직사각형 9"/>
            <p:cNvSpPr/>
            <p:nvPr/>
          </p:nvSpPr>
          <p:spPr>
            <a:xfrm>
              <a:off x="3222000" y="1628800"/>
              <a:ext cx="2700000" cy="3600400"/>
            </a:xfrm>
            <a:prstGeom prst="rect">
              <a:avLst/>
            </a:prstGeom>
            <a:solidFill>
              <a:srgbClr val="EEDD0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374400" y="1781200"/>
              <a:ext cx="2700000" cy="3600400"/>
            </a:xfrm>
            <a:prstGeom prst="rect">
              <a:avLst/>
            </a:prstGeom>
            <a:solidFill>
              <a:srgbClr val="EEDD0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774320" y="2064754"/>
            <a:ext cx="2041838" cy="3189076"/>
            <a:chOff x="3222000" y="1628800"/>
            <a:chExt cx="2852400" cy="3752800"/>
          </a:xfrm>
        </p:grpSpPr>
        <p:sp>
          <p:nvSpPr>
            <p:cNvPr id="20" name="직사각형 19"/>
            <p:cNvSpPr/>
            <p:nvPr/>
          </p:nvSpPr>
          <p:spPr>
            <a:xfrm>
              <a:off x="3222000" y="1628800"/>
              <a:ext cx="2700000" cy="3600400"/>
            </a:xfrm>
            <a:prstGeom prst="rect">
              <a:avLst/>
            </a:prstGeom>
            <a:solidFill>
              <a:srgbClr val="EEDD04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3374400" y="1781200"/>
              <a:ext cx="2700000" cy="3600400"/>
            </a:xfrm>
            <a:prstGeom prst="rect">
              <a:avLst/>
            </a:prstGeom>
            <a:solidFill>
              <a:srgbClr val="EEDD04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562183" y="2064754"/>
            <a:ext cx="2056698" cy="3189076"/>
            <a:chOff x="3222000" y="1628800"/>
            <a:chExt cx="2852400" cy="3752800"/>
          </a:xfrm>
        </p:grpSpPr>
        <p:sp>
          <p:nvSpPr>
            <p:cNvPr id="23" name="직사각형 22"/>
            <p:cNvSpPr/>
            <p:nvPr/>
          </p:nvSpPr>
          <p:spPr>
            <a:xfrm>
              <a:off x="3222000" y="1628800"/>
              <a:ext cx="2700000" cy="3600400"/>
            </a:xfrm>
            <a:prstGeom prst="rect">
              <a:avLst/>
            </a:prstGeom>
            <a:solidFill>
              <a:srgbClr val="EEDD04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374400" y="1781200"/>
              <a:ext cx="2700000" cy="3600400"/>
            </a:xfrm>
            <a:prstGeom prst="rect">
              <a:avLst/>
            </a:prstGeom>
            <a:solidFill>
              <a:srgbClr val="EEDD04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</p:grpSp>
      <p:sp>
        <p:nvSpPr>
          <p:cNvPr id="28" name="제목 1"/>
          <p:cNvSpPr txBox="1">
            <a:spLocks/>
          </p:cNvSpPr>
          <p:nvPr/>
        </p:nvSpPr>
        <p:spPr>
          <a:xfrm>
            <a:off x="1434480" y="548680"/>
            <a:ext cx="62750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시월구일4" panose="02020600000000000000" pitchFamily="18" charset="-127"/>
                <a:ea typeface="a시월구일4" panose="02020600000000000000" pitchFamily="18" charset="-127"/>
                <a:cs typeface="+mj-cs"/>
              </a:defRPr>
            </a:lvl1pPr>
          </a:lstStyle>
          <a:p>
            <a:r>
              <a:rPr lang="ko-KR" altLang="en-US" dirty="0">
                <a:latin typeface="+mj-ea"/>
                <a:ea typeface="+mj-ea"/>
              </a:rPr>
              <a:t>목차</a:t>
            </a:r>
          </a:p>
        </p:txBody>
      </p:sp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-496505" y="1886968"/>
            <a:ext cx="3861970" cy="1470025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1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9" name="제목 5"/>
          <p:cNvSpPr txBox="1">
            <a:spLocks/>
          </p:cNvSpPr>
          <p:nvPr/>
        </p:nvSpPr>
        <p:spPr>
          <a:xfrm>
            <a:off x="1674346" y="1886969"/>
            <a:ext cx="386197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시월구일4" panose="02020600000000000000" pitchFamily="18" charset="-127"/>
                <a:ea typeface="a시월구일4" panose="02020600000000000000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+mn-lt"/>
                <a:ea typeface="08서울남산체 B" pitchFamily="18" charset="-127"/>
              </a:rPr>
              <a:t>2</a:t>
            </a:r>
            <a:endParaRPr lang="ko-KR" altLang="en-US" dirty="0">
              <a:latin typeface="+mn-lt"/>
              <a:ea typeface="08서울남산체 B" pitchFamily="18" charset="-127"/>
            </a:endParaRPr>
          </a:p>
        </p:txBody>
      </p:sp>
      <p:sp>
        <p:nvSpPr>
          <p:cNvPr id="30" name="제목 5"/>
          <p:cNvSpPr txBox="1">
            <a:spLocks/>
          </p:cNvSpPr>
          <p:nvPr/>
        </p:nvSpPr>
        <p:spPr>
          <a:xfrm>
            <a:off x="3923928" y="1886969"/>
            <a:ext cx="386197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시월구일4" panose="02020600000000000000" pitchFamily="18" charset="-127"/>
                <a:ea typeface="a시월구일4" panose="02020600000000000000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+mj-ea"/>
                <a:ea typeface="+mj-ea"/>
              </a:rPr>
              <a:t>3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11758" y="3068960"/>
            <a:ext cx="1656184" cy="7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2919641" y="3068960"/>
            <a:ext cx="1656184" cy="7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5235739" y="3052772"/>
            <a:ext cx="1656184" cy="7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7756" y="3486740"/>
            <a:ext cx="2107927" cy="662340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  <a:latin typeface="+mn-ea"/>
                <a:ea typeface="+mn-ea"/>
              </a:rPr>
              <a:t>주제</a:t>
            </a:r>
          </a:p>
        </p:txBody>
      </p:sp>
      <p:sp>
        <p:nvSpPr>
          <p:cNvPr id="34" name="부제목 2"/>
          <p:cNvSpPr txBox="1">
            <a:spLocks/>
          </p:cNvSpPr>
          <p:nvPr/>
        </p:nvSpPr>
        <p:spPr>
          <a:xfrm>
            <a:off x="2510954" y="3532703"/>
            <a:ext cx="2107927" cy="83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>
                <a:solidFill>
                  <a:schemeClr val="tx1"/>
                </a:solidFill>
                <a:latin typeface="+mn-ea"/>
                <a:ea typeface="+mn-ea"/>
              </a:rPr>
              <a:t>구현내용</a:t>
            </a:r>
            <a:endParaRPr lang="ko-KR" altLang="en-US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5" name="부제목 2"/>
          <p:cNvSpPr txBox="1">
            <a:spLocks/>
          </p:cNvSpPr>
          <p:nvPr/>
        </p:nvSpPr>
        <p:spPr>
          <a:xfrm>
            <a:off x="4788024" y="3501008"/>
            <a:ext cx="2107927" cy="83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>
                <a:solidFill>
                  <a:schemeClr val="tx1"/>
                </a:solidFill>
                <a:latin typeface="+mn-ea"/>
                <a:ea typeface="+mn-ea"/>
              </a:rPr>
              <a:t>실행영상</a:t>
            </a:r>
            <a:endParaRPr lang="ko-KR" altLang="en-US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7007794" y="2064754"/>
            <a:ext cx="2041838" cy="3189076"/>
            <a:chOff x="3222000" y="1628800"/>
            <a:chExt cx="2852400" cy="3752800"/>
          </a:xfrm>
        </p:grpSpPr>
        <p:sp>
          <p:nvSpPr>
            <p:cNvPr id="44" name="직사각형 43"/>
            <p:cNvSpPr/>
            <p:nvPr/>
          </p:nvSpPr>
          <p:spPr>
            <a:xfrm>
              <a:off x="3222000" y="1628800"/>
              <a:ext cx="2700000" cy="3600400"/>
            </a:xfrm>
            <a:prstGeom prst="rect">
              <a:avLst/>
            </a:prstGeom>
            <a:solidFill>
              <a:srgbClr val="EEDD04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3374400" y="1781200"/>
              <a:ext cx="2700000" cy="3600400"/>
            </a:xfrm>
            <a:prstGeom prst="rect">
              <a:avLst/>
            </a:prstGeom>
            <a:solidFill>
              <a:srgbClr val="EEDD04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a타이틀고딕3" panose="02020600000000000000" pitchFamily="18" charset="-127"/>
                <a:ea typeface="a타이틀고딕3" panose="02020600000000000000" pitchFamily="18" charset="-127"/>
              </a:endParaRPr>
            </a:p>
          </p:txBody>
        </p:sp>
      </p:grpSp>
      <p:sp>
        <p:nvSpPr>
          <p:cNvPr id="46" name="제목 5"/>
          <p:cNvSpPr txBox="1">
            <a:spLocks/>
          </p:cNvSpPr>
          <p:nvPr/>
        </p:nvSpPr>
        <p:spPr>
          <a:xfrm>
            <a:off x="6014266" y="1951722"/>
            <a:ext cx="386197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시월구일4" panose="02020600000000000000" pitchFamily="18" charset="-127"/>
                <a:ea typeface="a시월구일4" panose="02020600000000000000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+mj-ea"/>
                <a:ea typeface="+mj-ea"/>
              </a:rPr>
              <a:t>4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257906" y="3052772"/>
            <a:ext cx="1656184" cy="72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8" name="부제목 2"/>
          <p:cNvSpPr txBox="1">
            <a:spLocks/>
          </p:cNvSpPr>
          <p:nvPr/>
        </p:nvSpPr>
        <p:spPr>
          <a:xfrm>
            <a:off x="7000577" y="3507694"/>
            <a:ext cx="2107927" cy="83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301926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7544" y="443711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323528" y="2857500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주제 </a:t>
            </a:r>
            <a:r>
              <a:rPr lang="en-US" altLang="ko-KR" dirty="0" smtClean="0">
                <a:latin typeface="+mj-ea"/>
                <a:ea typeface="+mj-ea"/>
              </a:rPr>
              <a:t>: </a:t>
            </a:r>
            <a:r>
              <a:rPr lang="ko-KR" altLang="en-US" dirty="0">
                <a:latin typeface="+mj-ea"/>
                <a:ea typeface="+mj-ea"/>
              </a:rPr>
              <a:t>이미지 내 사람 감정 인식</a:t>
            </a:r>
          </a:p>
        </p:txBody>
      </p:sp>
    </p:spTree>
    <p:extLst>
      <p:ext uri="{BB962C8B-B14F-4D97-AF65-F5344CB8AC3E}">
        <p14:creationId xmlns:p14="http://schemas.microsoft.com/office/powerpoint/2010/main" val="365772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선정이유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200" y="2187352"/>
            <a:ext cx="9144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인공지능 분야 중에서 감정 인식이 큰 이슈</a:t>
            </a: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아마존에서 딥 러닝 기반 시각 분석 서비스인 </a:t>
            </a:r>
            <a:r>
              <a:rPr lang="en-US" altLang="ko-KR" sz="3200" dirty="0"/>
              <a:t>Amazon </a:t>
            </a:r>
            <a:r>
              <a:rPr lang="en-US" altLang="ko-KR" sz="3200" dirty="0" err="1"/>
              <a:t>Rekognition</a:t>
            </a:r>
            <a:r>
              <a:rPr lang="ko-KR" altLang="en-US" sz="3200" dirty="0"/>
              <a:t>을 제공</a:t>
            </a:r>
            <a:endParaRPr lang="en-US" altLang="ko-KR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16411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목표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0" y="1916833"/>
            <a:ext cx="9144000" cy="5760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altLang="ko-KR" dirty="0" err="1">
                <a:latin typeface="+mj-ea"/>
                <a:ea typeface="+mj-ea"/>
              </a:rPr>
              <a:t>aws</a:t>
            </a:r>
            <a:r>
              <a:rPr lang="ko-KR" altLang="ko-KR" dirty="0">
                <a:latin typeface="+mj-ea"/>
                <a:ea typeface="+mj-ea"/>
              </a:rPr>
              <a:t>내의 인물인식 서비스를 이용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356430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ko-KR" sz="3200" dirty="0">
                <a:latin typeface="+mj-ea"/>
              </a:rPr>
              <a:t>사진</a:t>
            </a:r>
            <a:r>
              <a:rPr lang="en-US" altLang="ko-KR" sz="3200" dirty="0">
                <a:latin typeface="+mj-ea"/>
              </a:rPr>
              <a:t> </a:t>
            </a:r>
            <a:r>
              <a:rPr lang="ko-KR" altLang="en-US" sz="3200" dirty="0">
                <a:latin typeface="+mj-ea"/>
              </a:rPr>
              <a:t>속 </a:t>
            </a:r>
            <a:r>
              <a:rPr lang="ko-KR" altLang="ko-KR" sz="3200" dirty="0">
                <a:latin typeface="+mj-ea"/>
              </a:rPr>
              <a:t>인물 인식 </a:t>
            </a:r>
            <a:endParaRPr lang="en-US" altLang="ko-KR" sz="3200" dirty="0">
              <a:latin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5301208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ko-KR" sz="3200" dirty="0">
                <a:latin typeface="+mj-ea"/>
              </a:rPr>
              <a:t>그 사람의 감정을 읽고 사람이 인식했을</a:t>
            </a:r>
            <a:r>
              <a:rPr lang="en-US" altLang="ko-KR" sz="3200" dirty="0">
                <a:latin typeface="+mj-ea"/>
              </a:rPr>
              <a:t> </a:t>
            </a:r>
            <a:r>
              <a:rPr lang="ko-KR" altLang="ko-KR" sz="3200" dirty="0">
                <a:latin typeface="+mj-ea"/>
              </a:rPr>
              <a:t>때</a:t>
            </a:r>
            <a:endParaRPr lang="en-US" altLang="ko-KR" sz="3200" dirty="0">
              <a:latin typeface="+mj-ea"/>
            </a:endParaRPr>
          </a:p>
          <a:p>
            <a:pPr algn="ctr"/>
            <a:r>
              <a:rPr lang="ko-KR" altLang="ko-KR" sz="3200" dirty="0">
                <a:latin typeface="+mj-ea"/>
              </a:rPr>
              <a:t>타인의 감정과 비슷한지 알아보기</a:t>
            </a:r>
          </a:p>
        </p:txBody>
      </p:sp>
      <p:sp>
        <p:nvSpPr>
          <p:cNvPr id="9" name="아래쪽 화살표 8"/>
          <p:cNvSpPr/>
          <p:nvPr/>
        </p:nvSpPr>
        <p:spPr>
          <a:xfrm>
            <a:off x="4121950" y="2636912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4139952" y="4293096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67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2" grpId="0"/>
      <p:bldP spid="3" grpId="0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7544" y="443711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로고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21427" y="6604032"/>
            <a:ext cx="5079365" cy="253968"/>
          </a:xfrm>
          <a:prstGeom prst="rect">
            <a:avLst/>
          </a:prstGeom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323528" y="2862064"/>
            <a:ext cx="8229600" cy="11430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구현 내용</a:t>
            </a:r>
          </a:p>
        </p:txBody>
      </p:sp>
    </p:spTree>
    <p:extLst>
      <p:ext uri="{BB962C8B-B14F-4D97-AF65-F5344CB8AC3E}">
        <p14:creationId xmlns:p14="http://schemas.microsoft.com/office/powerpoint/2010/main" val="13692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개발도구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200" y="2187352"/>
            <a:ext cx="9144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/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 err="1"/>
              <a:t>Wxpython</a:t>
            </a:r>
            <a:r>
              <a:rPr lang="en-US" altLang="ko-KR" sz="3200" dirty="0"/>
              <a:t>(python </a:t>
            </a:r>
            <a:r>
              <a:rPr lang="en-US" altLang="ko-KR" sz="3200" dirty="0" err="1"/>
              <a:t>gui</a:t>
            </a:r>
            <a:r>
              <a:rPr lang="en-US" altLang="ko-KR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/>
              <a:t>S3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820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3528" y="1556792"/>
            <a:ext cx="8208912" cy="144016"/>
          </a:xfrm>
          <a:prstGeom prst="rect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33265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진행 방법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>
          <a:xfrm>
            <a:off x="0" y="1916833"/>
            <a:ext cx="9144000" cy="5760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altLang="ko-KR" dirty="0">
                <a:latin typeface="+mj-ea"/>
                <a:ea typeface="+mj-ea"/>
              </a:rPr>
              <a:t>IAM </a:t>
            </a:r>
            <a:r>
              <a:rPr lang="ko-KR" altLang="en-US" dirty="0">
                <a:latin typeface="+mj-ea"/>
                <a:ea typeface="+mj-ea"/>
              </a:rPr>
              <a:t>계정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액세스키 생성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144016" y="340171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+mj-ea"/>
              </a:rPr>
              <a:t>AWS CLI &amp; AWS SDK </a:t>
            </a:r>
            <a:r>
              <a:rPr lang="ko-KR" altLang="en-US" sz="3200" dirty="0">
                <a:latin typeface="+mj-ea"/>
              </a:rPr>
              <a:t>설치</a:t>
            </a:r>
            <a:r>
              <a:rPr lang="ko-KR" altLang="ko-KR" sz="3200" dirty="0">
                <a:latin typeface="+mj-ea"/>
              </a:rPr>
              <a:t> </a:t>
            </a:r>
            <a:endParaRPr lang="en-US" altLang="ko-KR" sz="3200" dirty="0">
              <a:latin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26014" y="486916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+mj-ea"/>
              </a:rPr>
              <a:t>S3 </a:t>
            </a:r>
            <a:r>
              <a:rPr lang="ko-KR" altLang="en-US" sz="3200" dirty="0" err="1">
                <a:latin typeface="+mj-ea"/>
              </a:rPr>
              <a:t>버킷</a:t>
            </a:r>
            <a:r>
              <a:rPr lang="ko-KR" altLang="en-US" sz="3200" dirty="0">
                <a:latin typeface="+mj-ea"/>
              </a:rPr>
              <a:t> 생성</a:t>
            </a:r>
            <a:endParaRPr lang="ko-KR" altLang="ko-KR" sz="3200" dirty="0">
              <a:latin typeface="+mj-ea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4121950" y="2636912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4139952" y="4077072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8">
            <a:extLst>
              <a:ext uri="{FF2B5EF4-FFF2-40B4-BE49-F238E27FC236}">
                <a16:creationId xmlns:a16="http://schemas.microsoft.com/office/drawing/2014/main" xmlns="" id="{2CC85B26-32C5-4C50-8F23-4AF3BBC15F97}"/>
              </a:ext>
            </a:extLst>
          </p:cNvPr>
          <p:cNvSpPr/>
          <p:nvPr/>
        </p:nvSpPr>
        <p:spPr>
          <a:xfrm>
            <a:off x="4140939" y="5525943"/>
            <a:ext cx="612068" cy="720080"/>
          </a:xfrm>
          <a:prstGeom prst="downArrow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D4AF78D-E37D-4120-85E3-88436167CD1F}"/>
              </a:ext>
            </a:extLst>
          </p:cNvPr>
          <p:cNvSpPr txBox="1"/>
          <p:nvPr/>
        </p:nvSpPr>
        <p:spPr>
          <a:xfrm>
            <a:off x="-107504" y="616530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+mj-ea"/>
              </a:rPr>
              <a:t>Python </a:t>
            </a:r>
            <a:r>
              <a:rPr lang="ko-KR" altLang="en-US" sz="3200" dirty="0">
                <a:latin typeface="+mj-ea"/>
              </a:rPr>
              <a:t>코드 작성</a:t>
            </a:r>
            <a:endParaRPr lang="ko-KR" altLang="ko-KR" sz="32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6923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2" grpId="0"/>
      <p:bldP spid="3" grpId="0"/>
      <p:bldP spid="9" grpId="0" animBg="1"/>
      <p:bldP spid="10" grpId="0" animBg="1"/>
      <p:bldP spid="11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508" y="-63388"/>
            <a:ext cx="1080120" cy="1152128"/>
          </a:xfrm>
          <a:prstGeom prst="rtTriangle">
            <a:avLst/>
          </a:prstGeom>
          <a:solidFill>
            <a:srgbClr val="EEDD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06286" y="269776"/>
            <a:ext cx="8229600" cy="1143000"/>
          </a:xfrm>
        </p:spPr>
        <p:txBody>
          <a:bodyPr/>
          <a:lstStyle/>
          <a:p>
            <a:pPr algn="l"/>
            <a:r>
              <a:rPr lang="ko-KR" altLang="en-US" dirty="0">
                <a:latin typeface="+mj-ea"/>
                <a:ea typeface="+mj-ea"/>
              </a:rPr>
              <a:t>구성도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980728"/>
            <a:ext cx="4464496" cy="5724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607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EDD0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198</Words>
  <Application>Microsoft Office PowerPoint</Application>
  <PresentationFormat>화면 슬라이드 쇼(4:3)</PresentationFormat>
  <Paragraphs>71</Paragraphs>
  <Slides>19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굴림</vt:lpstr>
      <vt:lpstr>Arial</vt:lpstr>
      <vt:lpstr>08서울남산체 B</vt:lpstr>
      <vt:lpstr>a타이틀고딕3</vt:lpstr>
      <vt:lpstr>맑은 고딕</vt:lpstr>
      <vt:lpstr>a시월구일4</vt:lpstr>
      <vt:lpstr>Office 테마</vt:lpstr>
      <vt:lpstr>Cloud Computing Project</vt:lpstr>
      <vt:lpstr>1</vt:lpstr>
      <vt:lpstr>주제 : 이미지 내 사람 감정 인식</vt:lpstr>
      <vt:lpstr>선정이유</vt:lpstr>
      <vt:lpstr>목표</vt:lpstr>
      <vt:lpstr>구현 내용</vt:lpstr>
      <vt:lpstr>개발도구</vt:lpstr>
      <vt:lpstr>진행 방법</vt:lpstr>
      <vt:lpstr>구성도</vt:lpstr>
      <vt:lpstr>동작 순서</vt:lpstr>
      <vt:lpstr>실행 영상</vt:lpstr>
      <vt:lpstr>영상</vt:lpstr>
      <vt:lpstr>결과</vt:lpstr>
      <vt:lpstr>문제점 &amp; 해결방안</vt:lpstr>
      <vt:lpstr>결론</vt:lpstr>
      <vt:lpstr>추가하고 싶은 내용</vt:lpstr>
      <vt:lpstr>참고문헌</vt:lpstr>
      <vt:lpstr>Github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jang</cp:lastModifiedBy>
  <cp:revision>42</cp:revision>
  <dcterms:created xsi:type="dcterms:W3CDTF">2018-04-01T01:31:38Z</dcterms:created>
  <dcterms:modified xsi:type="dcterms:W3CDTF">2018-12-13T17:15:48Z</dcterms:modified>
</cp:coreProperties>
</file>

<file path=docProps/thumbnail.jpeg>
</file>